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7" r:id="rId2"/>
    <p:sldId id="256" r:id="rId3"/>
    <p:sldId id="260" r:id="rId4"/>
    <p:sldId id="261" r:id="rId5"/>
    <p:sldId id="262" r:id="rId6"/>
    <p:sldId id="258" r:id="rId7"/>
    <p:sldId id="259" r:id="rId8"/>
    <p:sldId id="263" r:id="rId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50" d="100"/>
          <a:sy n="150" d="100"/>
        </p:scale>
        <p:origin x="10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0CC02D8-7714-416C-8C45-3380B22EE893}" type="datetimeFigureOut">
              <a:rPr lang="fr-FR" smtClean="0"/>
              <a:t>27/08/2021</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B165515-86CC-41AD-9C29-E61155040683}" type="slidenum">
              <a:rPr lang="fr-FR" smtClean="0"/>
              <a:t>‹N°›</a:t>
            </a:fld>
            <a:endParaRPr lang="fr-FR"/>
          </a:p>
        </p:txBody>
      </p:sp>
    </p:spTree>
    <p:extLst>
      <p:ext uri="{BB962C8B-B14F-4D97-AF65-F5344CB8AC3E}">
        <p14:creationId xmlns:p14="http://schemas.microsoft.com/office/powerpoint/2010/main" val="159210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93A330C-A8EF-B340-8C9A-D55AFD02CB87}" type="slidenum">
              <a:rPr lang="fr-FR" smtClean="0"/>
              <a:t>1</a:t>
            </a:fld>
            <a:endParaRPr lang="fr-FR"/>
          </a:p>
        </p:txBody>
      </p:sp>
    </p:spTree>
    <p:extLst>
      <p:ext uri="{BB962C8B-B14F-4D97-AF65-F5344CB8AC3E}">
        <p14:creationId xmlns:p14="http://schemas.microsoft.com/office/powerpoint/2010/main" val="127206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dirty="0">
                <a:solidFill>
                  <a:schemeClr val="tx1"/>
                </a:solidFill>
                <a:effectLst/>
                <a:latin typeface="+mn-lt"/>
                <a:ea typeface="+mn-ea"/>
                <a:cs typeface="+mn-cs"/>
              </a:rPr>
              <a:t>  </a:t>
            </a:r>
          </a:p>
        </p:txBody>
      </p:sp>
      <p:sp>
        <p:nvSpPr>
          <p:cNvPr id="4" name="Espace réservé du numéro de diapositive 3"/>
          <p:cNvSpPr>
            <a:spLocks noGrp="1"/>
          </p:cNvSpPr>
          <p:nvPr>
            <p:ph type="sldNum" sz="quarter" idx="5"/>
          </p:nvPr>
        </p:nvSpPr>
        <p:spPr/>
        <p:txBody>
          <a:bodyPr/>
          <a:lstStyle/>
          <a:p>
            <a:fld id="{A93A330C-A8EF-B340-8C9A-D55AFD02CB87}" type="slidenum">
              <a:rPr lang="fr-FR" smtClean="0"/>
              <a:t>4</a:t>
            </a:fld>
            <a:endParaRPr lang="fr-FR"/>
          </a:p>
        </p:txBody>
      </p:sp>
    </p:spTree>
    <p:extLst>
      <p:ext uri="{BB962C8B-B14F-4D97-AF65-F5344CB8AC3E}">
        <p14:creationId xmlns:p14="http://schemas.microsoft.com/office/powerpoint/2010/main" val="1216760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8/27/2021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2423" y="566132"/>
            <a:ext cx="9465274" cy="2720766"/>
          </a:xfrm>
        </p:spPr>
        <p:txBody>
          <a:bodyPr>
            <a:normAutofit/>
          </a:bodyPr>
          <a:lstStyle/>
          <a:p>
            <a:pPr algn="ctr"/>
            <a:r>
              <a:rPr lang="fr-FR" sz="4000" b="1" dirty="0"/>
              <a:t>CRÉATION </a:t>
            </a:r>
            <a:r>
              <a:rPr lang="fr-FR" sz="4000" b="1" dirty="0" smtClean="0"/>
              <a:t/>
            </a:r>
            <a:br>
              <a:rPr lang="fr-FR" sz="4000" b="1" dirty="0" smtClean="0"/>
            </a:br>
            <a:r>
              <a:rPr lang="fr-FR" sz="4000" b="1" dirty="0" smtClean="0"/>
              <a:t>DU </a:t>
            </a:r>
            <a:r>
              <a:rPr lang="fr-FR" sz="4000" b="1" dirty="0"/>
              <a:t>RÉSEAU ARTISTIQUE </a:t>
            </a:r>
            <a:r>
              <a:rPr lang="fr-FR" sz="4000" b="1" dirty="0" smtClean="0"/>
              <a:t>NUMÉRIQUE </a:t>
            </a:r>
            <a:r>
              <a:rPr lang="fr-FR" sz="4000" b="1" dirty="0"/>
              <a:t>DEPARTEMENTAL </a:t>
            </a:r>
            <a:r>
              <a:rPr lang="fr-FR" sz="4000" b="1" dirty="0" smtClean="0"/>
              <a:t>DE </a:t>
            </a:r>
            <a:r>
              <a:rPr lang="fr-FR" sz="4000" b="1" dirty="0"/>
              <a:t>LA </a:t>
            </a:r>
            <a:r>
              <a:rPr lang="fr-FR" sz="4000" b="1" dirty="0" smtClean="0"/>
              <a:t>MARNE</a:t>
            </a:r>
            <a:br>
              <a:rPr lang="fr-FR" sz="4000" b="1" dirty="0" smtClean="0"/>
            </a:br>
            <a:r>
              <a:rPr lang="fr-FR" sz="4000" b="1" dirty="0" smtClean="0"/>
              <a:t>(RAND)</a:t>
            </a:r>
            <a:endParaRPr lang="fr-FR" sz="4000" b="1" dirty="0"/>
          </a:p>
        </p:txBody>
      </p:sp>
      <p:sp>
        <p:nvSpPr>
          <p:cNvPr id="3" name="Sous-titre 2"/>
          <p:cNvSpPr>
            <a:spLocks noGrp="1"/>
          </p:cNvSpPr>
          <p:nvPr>
            <p:ph type="subTitle" idx="1"/>
          </p:nvPr>
        </p:nvSpPr>
        <p:spPr>
          <a:xfrm>
            <a:off x="1087396" y="4094205"/>
            <a:ext cx="8723870" cy="906163"/>
          </a:xfrm>
        </p:spPr>
        <p:txBody>
          <a:bodyPr>
            <a:normAutofit/>
          </a:bodyPr>
          <a:lstStyle/>
          <a:p>
            <a:pPr algn="l"/>
            <a:r>
              <a:rPr lang="fr-FR" b="1" dirty="0"/>
              <a:t>Projet </a:t>
            </a:r>
            <a:r>
              <a:rPr lang="fr-FR" b="1" dirty="0" smtClean="0"/>
              <a:t>à l’initiative du CRR </a:t>
            </a:r>
            <a:r>
              <a:rPr lang="fr-FR" b="1" dirty="0"/>
              <a:t>DE REIMS et </a:t>
            </a:r>
            <a:r>
              <a:rPr lang="fr-FR" b="1" dirty="0" smtClean="0"/>
              <a:t>du </a:t>
            </a:r>
            <a:r>
              <a:rPr lang="fr-FR" b="1" dirty="0"/>
              <a:t>CRC DE CHALONS-EN-CHAMPAGNE </a:t>
            </a:r>
            <a:r>
              <a:rPr lang="fr-FR" b="1" dirty="0" smtClean="0"/>
              <a:t>                      piloté par </a:t>
            </a:r>
            <a:r>
              <a:rPr lang="fr-FR" b="1" dirty="0"/>
              <a:t>le </a:t>
            </a:r>
            <a:r>
              <a:rPr lang="fr-FR" b="1" dirty="0" smtClean="0"/>
              <a:t>Département </a:t>
            </a:r>
            <a:r>
              <a:rPr lang="fr-FR" b="1" dirty="0"/>
              <a:t>de la Marne</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618" y="6294783"/>
            <a:ext cx="1968137" cy="447521"/>
          </a:xfrm>
          <a:prstGeom prst="rect">
            <a:avLst/>
          </a:prstGeom>
        </p:spPr>
      </p:pic>
      <p:pic>
        <p:nvPicPr>
          <p:cNvPr id="6" name="Image 5"/>
          <p:cNvPicPr>
            <a:picLocks noChangeAspect="1"/>
          </p:cNvPicPr>
          <p:nvPr/>
        </p:nvPicPr>
        <p:blipFill>
          <a:blip r:embed="rId4"/>
          <a:stretch>
            <a:fillRect/>
          </a:stretch>
        </p:blipFill>
        <p:spPr>
          <a:xfrm>
            <a:off x="5681646" y="6100401"/>
            <a:ext cx="1852953" cy="635728"/>
          </a:xfrm>
          <a:prstGeom prst="rect">
            <a:avLst/>
          </a:prstGeom>
        </p:spPr>
      </p:pic>
      <p:pic>
        <p:nvPicPr>
          <p:cNvPr id="7" name="Image 6" descr="Une image contenant dessin&#10;&#10;Description générée automatiquement">
            <a:extLst>
              <a:ext uri="{FF2B5EF4-FFF2-40B4-BE49-F238E27FC236}">
                <a16:creationId xmlns:a16="http://schemas.microsoft.com/office/drawing/2014/main" xmlns="" id="{6F52C457-A052-5541-ABF9-9DCA4BB0B9B8}"/>
              </a:ext>
            </a:extLst>
          </p:cNvPr>
          <p:cNvPicPr>
            <a:picLocks noChangeAspect="1"/>
          </p:cNvPicPr>
          <p:nvPr/>
        </p:nvPicPr>
        <p:blipFill>
          <a:blip r:embed="rId5"/>
          <a:stretch>
            <a:fillRect/>
          </a:stretch>
        </p:blipFill>
        <p:spPr>
          <a:xfrm>
            <a:off x="3295110" y="6210656"/>
            <a:ext cx="1422400" cy="609600"/>
          </a:xfrm>
          <a:prstGeom prst="rect">
            <a:avLst/>
          </a:prstGeom>
        </p:spPr>
      </p:pic>
    </p:spTree>
    <p:extLst>
      <p:ext uri="{BB962C8B-B14F-4D97-AF65-F5344CB8AC3E}">
        <p14:creationId xmlns:p14="http://schemas.microsoft.com/office/powerpoint/2010/main" val="47035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77334" y="609600"/>
            <a:ext cx="8596668" cy="822158"/>
          </a:xfrm>
        </p:spPr>
        <p:txBody>
          <a:bodyPr/>
          <a:lstStyle/>
          <a:p>
            <a:r>
              <a:rPr lang="fr-FR" dirty="0" smtClean="0"/>
              <a:t>Présentation du RAND</a:t>
            </a:r>
            <a:endParaRPr lang="fr-FR" dirty="0"/>
          </a:p>
        </p:txBody>
      </p:sp>
      <p:sp>
        <p:nvSpPr>
          <p:cNvPr id="5" name="Espace réservé du contenu 4"/>
          <p:cNvSpPr>
            <a:spLocks noGrp="1"/>
          </p:cNvSpPr>
          <p:nvPr>
            <p:ph idx="1"/>
          </p:nvPr>
        </p:nvSpPr>
        <p:spPr>
          <a:xfrm>
            <a:off x="235975" y="1343771"/>
            <a:ext cx="9859296" cy="5388868"/>
          </a:xfrm>
        </p:spPr>
        <p:txBody>
          <a:bodyPr>
            <a:normAutofit fontScale="40000" lnSpcReduction="20000"/>
          </a:bodyPr>
          <a:lstStyle/>
          <a:p>
            <a:pPr marL="0" indent="0">
              <a:buNone/>
            </a:pPr>
            <a:endParaRPr lang="fr-FR" b="1" dirty="0" smtClean="0"/>
          </a:p>
          <a:p>
            <a:pPr marL="0" indent="0">
              <a:buNone/>
            </a:pPr>
            <a:endParaRPr lang="fr-FR" sz="3400" dirty="0" smtClean="0"/>
          </a:p>
          <a:p>
            <a:pPr marL="0" indent="0">
              <a:buNone/>
            </a:pPr>
            <a:r>
              <a:rPr lang="fr-FR" sz="3400" b="1" dirty="0" smtClean="0"/>
              <a:t>A qui s’adresse le RAND?</a:t>
            </a:r>
          </a:p>
          <a:p>
            <a:pPr marL="0" indent="0">
              <a:buNone/>
            </a:pPr>
            <a:r>
              <a:rPr lang="fr-FR" sz="3400" dirty="0"/>
              <a:t>Le RAND se traduit par la création d’une plate-forme </a:t>
            </a:r>
            <a:r>
              <a:rPr lang="fr-FR" sz="3400" dirty="0" smtClean="0"/>
              <a:t>collaborative numérique </a:t>
            </a:r>
            <a:r>
              <a:rPr lang="fr-FR" sz="3400" b="1" dirty="0"/>
              <a:t>à destination des </a:t>
            </a:r>
            <a:r>
              <a:rPr lang="fr-FR" sz="3400" b="1" dirty="0" smtClean="0"/>
              <a:t>élèves (musique, danse, théâtre), </a:t>
            </a:r>
            <a:r>
              <a:rPr lang="fr-FR" sz="3400" b="1" dirty="0"/>
              <a:t>des équipes pédagogiques et administratives </a:t>
            </a:r>
            <a:r>
              <a:rPr lang="fr-FR" sz="3400" dirty="0"/>
              <a:t>des </a:t>
            </a:r>
            <a:r>
              <a:rPr lang="fr-FR" sz="3400" dirty="0" smtClean="0"/>
              <a:t>établissements d’enseignements artistiques de </a:t>
            </a:r>
            <a:r>
              <a:rPr lang="fr-FR" sz="3400" dirty="0"/>
              <a:t>musique publiques ou privées du </a:t>
            </a:r>
            <a:r>
              <a:rPr lang="fr-FR" sz="3400" dirty="0" smtClean="0"/>
              <a:t>Département </a:t>
            </a:r>
            <a:r>
              <a:rPr lang="fr-FR" sz="3400" dirty="0"/>
              <a:t>de la </a:t>
            </a:r>
            <a:r>
              <a:rPr lang="fr-FR" sz="3400" dirty="0" smtClean="0"/>
              <a:t>Marne. </a:t>
            </a:r>
          </a:p>
          <a:p>
            <a:pPr marL="0" indent="0">
              <a:buNone/>
            </a:pPr>
            <a:r>
              <a:rPr lang="fr-FR" sz="3400" dirty="0" smtClean="0"/>
              <a:t>Sur la base du volontariat les écoles de musique municipales, intercommunales, ou associatives </a:t>
            </a:r>
            <a:r>
              <a:rPr lang="fr-FR" sz="3400" dirty="0" smtClean="0"/>
              <a:t>pourront </a:t>
            </a:r>
            <a:r>
              <a:rPr lang="fr-FR" sz="3400" dirty="0" smtClean="0"/>
              <a:t>adhérer au </a:t>
            </a:r>
            <a:r>
              <a:rPr lang="fr-FR" sz="3400" dirty="0" smtClean="0"/>
              <a:t>réseau.</a:t>
            </a:r>
            <a:endParaRPr lang="fr-FR" sz="3400" dirty="0" smtClean="0"/>
          </a:p>
          <a:p>
            <a:pPr marL="0" indent="0">
              <a:buNone/>
            </a:pPr>
            <a:r>
              <a:rPr lang="fr-FR" sz="3400" b="1" dirty="0" smtClean="0"/>
              <a:t>Qui pilote le RAND ?</a:t>
            </a:r>
          </a:p>
          <a:p>
            <a:pPr marL="0" indent="0">
              <a:buNone/>
            </a:pPr>
            <a:r>
              <a:rPr lang="fr-FR" sz="3400" dirty="0" smtClean="0"/>
              <a:t>Un comité de pilotage constitué du Département, de la Ville de Reims et de la Ville de Châlons-en-Champagne est en charge </a:t>
            </a:r>
            <a:r>
              <a:rPr lang="fr-FR" sz="3400" dirty="0" smtClean="0"/>
              <a:t>de la </a:t>
            </a:r>
            <a:r>
              <a:rPr lang="fr-FR" sz="3400" dirty="0" smtClean="0"/>
              <a:t>gouvernance du </a:t>
            </a:r>
            <a:r>
              <a:rPr lang="fr-FR" sz="3400" dirty="0" smtClean="0"/>
              <a:t>réseau. Le Copil’ s’appuie sur les avis du comité technique juridique et du comité technique informatique qui apportent leurs recommandations. </a:t>
            </a:r>
            <a:endParaRPr lang="fr-FR" sz="3400" dirty="0" smtClean="0"/>
          </a:p>
          <a:p>
            <a:pPr marL="0" indent="0">
              <a:buNone/>
            </a:pPr>
            <a:r>
              <a:rPr lang="fr-FR" sz="3400" b="1" dirty="0" smtClean="0"/>
              <a:t>Qui finance le RAND?</a:t>
            </a:r>
          </a:p>
          <a:p>
            <a:pPr marL="0" indent="0">
              <a:buNone/>
            </a:pPr>
            <a:r>
              <a:rPr lang="fr-FR" sz="3400" dirty="0" smtClean="0"/>
              <a:t>L’investissement est porté à 100% par le Département et le fonctionnement ( hébergement et maintenance) par les conservatoires et les écoles de musique selon une clé de répartition (à définir.)</a:t>
            </a:r>
          </a:p>
          <a:p>
            <a:pPr marL="0" indent="0">
              <a:buNone/>
            </a:pPr>
            <a:r>
              <a:rPr lang="fr-FR" sz="3400" b="1" dirty="0"/>
              <a:t>Le Rand et le Département</a:t>
            </a:r>
          </a:p>
          <a:p>
            <a:pPr marL="0" indent="0">
              <a:buNone/>
            </a:pPr>
            <a:r>
              <a:rPr lang="fr-FR" sz="3400" dirty="0"/>
              <a:t>La création du RAND s’inscrit pleinement dans le Schéma départemental de l’enseignement spécialisé de la musique dans la Marne, votée le 16 octobre 2020 par le Conseil Départemental il est un des ses axes </a:t>
            </a:r>
            <a:r>
              <a:rPr lang="fr-FR" sz="3400" dirty="0" smtClean="0"/>
              <a:t>prioritaires.</a:t>
            </a:r>
            <a:endParaRPr lang="fr-FR" sz="3400" dirty="0" smtClean="0"/>
          </a:p>
          <a:p>
            <a:pPr marL="0" indent="0">
              <a:buNone/>
            </a:pPr>
            <a:endParaRPr lang="fr-FR" sz="3400" dirty="0" smtClean="0"/>
          </a:p>
          <a:p>
            <a:pPr marL="0" indent="0">
              <a:buNone/>
            </a:pPr>
            <a:r>
              <a:rPr lang="fr-FR" sz="3400" dirty="0"/>
              <a:t> </a:t>
            </a:r>
            <a:endParaRPr lang="fr-FR" sz="3400" dirty="0" smtClean="0"/>
          </a:p>
        </p:txBody>
      </p:sp>
    </p:spTree>
    <p:extLst>
      <p:ext uri="{BB962C8B-B14F-4D97-AF65-F5344CB8AC3E}">
        <p14:creationId xmlns:p14="http://schemas.microsoft.com/office/powerpoint/2010/main" val="815312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80975"/>
            <a:ext cx="8596668" cy="790576"/>
          </a:xfrm>
        </p:spPr>
        <p:txBody>
          <a:bodyPr>
            <a:normAutofit/>
          </a:bodyPr>
          <a:lstStyle/>
          <a:p>
            <a:r>
              <a:rPr lang="fr-FR" dirty="0" smtClean="0"/>
              <a:t>Fonctionnalités principales du RAND</a:t>
            </a:r>
            <a:endParaRPr lang="fr-FR" dirty="0"/>
          </a:p>
        </p:txBody>
      </p:sp>
      <p:sp>
        <p:nvSpPr>
          <p:cNvPr id="3" name="Espace réservé du contenu 2"/>
          <p:cNvSpPr>
            <a:spLocks noGrp="1"/>
          </p:cNvSpPr>
          <p:nvPr>
            <p:ph idx="1"/>
          </p:nvPr>
        </p:nvSpPr>
        <p:spPr>
          <a:xfrm>
            <a:off x="677334" y="857108"/>
            <a:ext cx="8596668" cy="5210317"/>
          </a:xfrm>
        </p:spPr>
        <p:txBody>
          <a:bodyPr>
            <a:normAutofit fontScale="92500" lnSpcReduction="20000"/>
          </a:bodyPr>
          <a:lstStyle/>
          <a:p>
            <a:pPr algn="ctr"/>
            <a:r>
              <a:rPr lang="fr-FR" sz="2400" b="1" u="sng" dirty="0"/>
              <a:t>E</a:t>
            </a:r>
            <a:r>
              <a:rPr lang="fr-FR" sz="2400" b="1" u="sng" dirty="0" smtClean="0"/>
              <a:t>spaces</a:t>
            </a:r>
            <a:r>
              <a:rPr lang="fr-FR" sz="2400" u="sng" dirty="0" smtClean="0"/>
              <a:t> </a:t>
            </a:r>
            <a:r>
              <a:rPr lang="fr-FR" sz="2400" b="1" u="sng" dirty="0" smtClean="0"/>
              <a:t>principaux proposés sur le réseau</a:t>
            </a:r>
            <a:r>
              <a:rPr lang="fr-FR" sz="2400" u="sng" dirty="0" smtClean="0"/>
              <a:t> :</a:t>
            </a:r>
          </a:p>
          <a:p>
            <a:pPr marL="0" indent="0" algn="ctr">
              <a:buNone/>
            </a:pPr>
            <a:endParaRPr lang="fr-FR" sz="2400" u="sng" dirty="0" smtClean="0"/>
          </a:p>
          <a:p>
            <a:r>
              <a:rPr lang="fr-FR" sz="2400" b="1" dirty="0" smtClean="0"/>
              <a:t>Un </a:t>
            </a:r>
            <a:r>
              <a:rPr lang="fr-FR" sz="2400" b="1" dirty="0"/>
              <a:t>espace public accessible</a:t>
            </a:r>
            <a:r>
              <a:rPr lang="fr-FR" sz="2400" dirty="0"/>
              <a:t> </a:t>
            </a:r>
            <a:r>
              <a:rPr lang="fr-FR" dirty="0" smtClean="0"/>
              <a:t>« page d’accueil comme un </a:t>
            </a:r>
            <a:r>
              <a:rPr lang="fr-FR" dirty="0" smtClean="0"/>
              <a:t>site Internet » </a:t>
            </a:r>
            <a:r>
              <a:rPr lang="fr-FR" dirty="0"/>
              <a:t>par toute personne qui souhaite </a:t>
            </a:r>
            <a:r>
              <a:rPr lang="fr-FR" dirty="0" smtClean="0"/>
              <a:t>consulter le RAND et permettre la recherche obtenir d’ informations </a:t>
            </a:r>
            <a:r>
              <a:rPr lang="fr-FR" dirty="0"/>
              <a:t>sur les </a:t>
            </a:r>
            <a:r>
              <a:rPr lang="fr-FR" dirty="0" smtClean="0"/>
              <a:t>EEA membres </a:t>
            </a:r>
            <a:r>
              <a:rPr lang="fr-FR" dirty="0"/>
              <a:t>du </a:t>
            </a:r>
            <a:r>
              <a:rPr lang="fr-FR" dirty="0" smtClean="0"/>
              <a:t>RAND</a:t>
            </a:r>
          </a:p>
          <a:p>
            <a:r>
              <a:rPr lang="fr-FR" sz="2400" b="1" dirty="0" smtClean="0"/>
              <a:t>Une page dédiée à chaque établissement </a:t>
            </a:r>
            <a:r>
              <a:rPr lang="fr-FR" sz="1900" dirty="0" smtClean="0"/>
              <a:t>avec sa description et ses coordonnées</a:t>
            </a:r>
            <a:endParaRPr lang="fr-FR" sz="1900" dirty="0"/>
          </a:p>
          <a:p>
            <a:pPr lvl="0"/>
            <a:r>
              <a:rPr lang="fr-FR" sz="2400" b="1" dirty="0" smtClean="0"/>
              <a:t>Un espace </a:t>
            </a:r>
            <a:r>
              <a:rPr lang="fr-FR" sz="2400" b="1" dirty="0"/>
              <a:t>collaboratif à destination des </a:t>
            </a:r>
            <a:r>
              <a:rPr lang="fr-FR" sz="2400" b="1" dirty="0" smtClean="0"/>
              <a:t>adhérents </a:t>
            </a:r>
            <a:r>
              <a:rPr lang="fr-FR" sz="2400" dirty="0"/>
              <a:t> </a:t>
            </a:r>
            <a:endParaRPr lang="fr-FR" sz="2400" dirty="0" smtClean="0"/>
          </a:p>
          <a:p>
            <a:pPr lvl="0"/>
            <a:r>
              <a:rPr lang="fr-FR" sz="1900" dirty="0" smtClean="0"/>
              <a:t>Un espace d’échanges entre professeurs</a:t>
            </a:r>
          </a:p>
          <a:p>
            <a:pPr lvl="0"/>
            <a:r>
              <a:rPr lang="fr-FR" sz="1900" dirty="0" smtClean="0"/>
              <a:t>Un espace d’échanges entre un professeur et ses élèves</a:t>
            </a:r>
            <a:endParaRPr lang="fr-FR" sz="1900" dirty="0"/>
          </a:p>
          <a:p>
            <a:pPr lvl="0"/>
            <a:r>
              <a:rPr lang="fr-FR" sz="2400" b="1" dirty="0" smtClean="0"/>
              <a:t>Une médiathèque</a:t>
            </a:r>
          </a:p>
          <a:p>
            <a:pPr lvl="0"/>
            <a:r>
              <a:rPr lang="fr-FR" dirty="0" smtClean="0"/>
              <a:t>Un espace de partage d’œuvres artistiques et notamment de partitions.</a:t>
            </a:r>
          </a:p>
          <a:p>
            <a:pPr lvl="0"/>
            <a:r>
              <a:rPr lang="fr-FR" i="1" dirty="0" smtClean="0"/>
              <a:t>Un </a:t>
            </a:r>
            <a:r>
              <a:rPr lang="fr-FR" i="1" dirty="0"/>
              <a:t>lien avec les scènes culturelles du département ?( selon possibilités de développement</a:t>
            </a:r>
            <a:r>
              <a:rPr lang="fr-FR" i="1" dirty="0" smtClean="0"/>
              <a:t>)</a:t>
            </a:r>
          </a:p>
          <a:p>
            <a:pPr lvl="0"/>
            <a:r>
              <a:rPr lang="fr-FR" sz="2200" b="1" dirty="0" smtClean="0"/>
              <a:t>Un espace VISIO</a:t>
            </a:r>
            <a:endParaRPr lang="fr-FR" sz="2200" b="1" dirty="0"/>
          </a:p>
        </p:txBody>
      </p:sp>
    </p:spTree>
    <p:extLst>
      <p:ext uri="{BB962C8B-B14F-4D97-AF65-F5344CB8AC3E}">
        <p14:creationId xmlns:p14="http://schemas.microsoft.com/office/powerpoint/2010/main" val="2953181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 carte&#10;&#10;Description générée automatiquement">
            <a:extLst>
              <a:ext uri="{FF2B5EF4-FFF2-40B4-BE49-F238E27FC236}">
                <a16:creationId xmlns:a16="http://schemas.microsoft.com/office/drawing/2014/main" xmlns="" id="{79B7DBF5-16A0-0646-B231-C4E15B1054AA}"/>
              </a:ext>
            </a:extLst>
          </p:cNvPr>
          <p:cNvPicPr>
            <a:picLocks noChangeAspect="1"/>
          </p:cNvPicPr>
          <p:nvPr/>
        </p:nvPicPr>
        <p:blipFill>
          <a:blip r:embed="rId3"/>
          <a:stretch>
            <a:fillRect/>
          </a:stretch>
        </p:blipFill>
        <p:spPr>
          <a:xfrm>
            <a:off x="0" y="1085052"/>
            <a:ext cx="10522225" cy="5772948"/>
          </a:xfrm>
          <a:prstGeom prst="rect">
            <a:avLst/>
          </a:prstGeom>
        </p:spPr>
      </p:pic>
      <p:sp>
        <p:nvSpPr>
          <p:cNvPr id="2" name="Rectangle 1"/>
          <p:cNvSpPr/>
          <p:nvPr/>
        </p:nvSpPr>
        <p:spPr>
          <a:xfrm>
            <a:off x="2994991" y="47817"/>
            <a:ext cx="7474226" cy="1037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CARTOGRAPHIE DES CONSERVATOIRES ET ECOLES DE MUSIQUE SUR LE DEPARTEMENT DE LA MARNE</a:t>
            </a:r>
          </a:p>
        </p:txBody>
      </p:sp>
      <p:sp>
        <p:nvSpPr>
          <p:cNvPr id="4" name="Rectangle 3"/>
          <p:cNvSpPr/>
          <p:nvPr/>
        </p:nvSpPr>
        <p:spPr>
          <a:xfrm>
            <a:off x="10522224" y="1273865"/>
            <a:ext cx="1669775" cy="49103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sz="1400" dirty="0"/>
              <a:t>28 établissements subventionnés</a:t>
            </a:r>
          </a:p>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Environ </a:t>
            </a:r>
            <a:r>
              <a:rPr lang="fr-FR" sz="1400" dirty="0" smtClean="0"/>
              <a:t>300 </a:t>
            </a:r>
            <a:r>
              <a:rPr lang="fr-FR" sz="1400" dirty="0"/>
              <a:t>enseignants et </a:t>
            </a:r>
            <a:r>
              <a:rPr lang="fr-FR" sz="1400" dirty="0" smtClean="0"/>
              <a:t>46</a:t>
            </a:r>
            <a:r>
              <a:rPr lang="fr-FR" sz="1400" dirty="0" smtClean="0"/>
              <a:t>00 </a:t>
            </a:r>
            <a:r>
              <a:rPr lang="fr-FR" sz="1400" dirty="0"/>
              <a:t>élèves</a:t>
            </a:r>
          </a:p>
        </p:txBody>
      </p:sp>
    </p:spTree>
    <p:extLst>
      <p:ext uri="{BB962C8B-B14F-4D97-AF65-F5344CB8AC3E}">
        <p14:creationId xmlns:p14="http://schemas.microsoft.com/office/powerpoint/2010/main" val="256648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RAND</a:t>
            </a:r>
            <a:r>
              <a:rPr lang="fr-FR" dirty="0"/>
              <a:t> d</a:t>
            </a:r>
            <a:r>
              <a:rPr lang="fr-FR" dirty="0" smtClean="0"/>
              <a:t>ans mon établissement</a:t>
            </a:r>
            <a:endParaRPr lang="fr-FR" dirty="0"/>
          </a:p>
        </p:txBody>
      </p:sp>
      <p:sp>
        <p:nvSpPr>
          <p:cNvPr id="3" name="Espace réservé du contenu 2"/>
          <p:cNvSpPr>
            <a:spLocks noGrp="1"/>
          </p:cNvSpPr>
          <p:nvPr>
            <p:ph idx="1"/>
          </p:nvPr>
        </p:nvSpPr>
        <p:spPr>
          <a:xfrm>
            <a:off x="574095" y="1777130"/>
            <a:ext cx="8596668" cy="4387695"/>
          </a:xfrm>
        </p:spPr>
        <p:txBody>
          <a:bodyPr>
            <a:normAutofit fontScale="92500" lnSpcReduction="10000"/>
          </a:bodyPr>
          <a:lstStyle/>
          <a:p>
            <a:r>
              <a:rPr lang="fr-FR" b="1" dirty="0" smtClean="0"/>
              <a:t>Qui est responsable du RAND dans mon école?</a:t>
            </a:r>
          </a:p>
          <a:p>
            <a:pPr marL="0" indent="0">
              <a:buNone/>
            </a:pPr>
            <a:r>
              <a:rPr lang="fr-FR" dirty="0" smtClean="0"/>
              <a:t>Chaque école adhérente au réseau devra désigner un Référent RAND lors de la signature de sa convention avec la Département. Cette personne sera l’interlocutrice pour les </a:t>
            </a:r>
            <a:r>
              <a:rPr lang="fr-FR" dirty="0" err="1" smtClean="0"/>
              <a:t>professeurs,l’administration</a:t>
            </a:r>
            <a:r>
              <a:rPr lang="fr-FR" dirty="0" smtClean="0"/>
              <a:t> et la direction de son EEA pour toutes les questions relatives au </a:t>
            </a:r>
            <a:r>
              <a:rPr lang="fr-FR" dirty="0" err="1" smtClean="0"/>
              <a:t>RAND.Seul</a:t>
            </a:r>
            <a:r>
              <a:rPr lang="fr-FR" dirty="0" smtClean="0"/>
              <a:t> le référent est en lien avec l’administrateur du réseau.</a:t>
            </a:r>
            <a:endParaRPr lang="fr-FR" dirty="0"/>
          </a:p>
          <a:p>
            <a:pPr>
              <a:buFont typeface="Wingdings" panose="05000000000000000000" pitchFamily="2" charset="2"/>
              <a:buChar char="Ø"/>
            </a:pPr>
            <a:r>
              <a:rPr lang="fr-FR" b="1" dirty="0" smtClean="0"/>
              <a:t>Comment utiliser les fonctionnalités du RAND?</a:t>
            </a:r>
          </a:p>
          <a:p>
            <a:pPr marL="0" indent="0">
              <a:buNone/>
            </a:pPr>
            <a:r>
              <a:rPr lang="fr-FR" b="1" dirty="0" smtClean="0"/>
              <a:t>Une formation sera proposée par le prestataire informatique à l’ensemble des référents </a:t>
            </a:r>
            <a:r>
              <a:rPr lang="fr-FR" dirty="0" smtClean="0"/>
              <a:t>afin que tous les établissements soient automnes dans leurs utilisations du RAND, un manuel utilisateur sera disponible pour compléter la formation.  </a:t>
            </a:r>
            <a:endParaRPr lang="fr-FR" dirty="0"/>
          </a:p>
          <a:p>
            <a:pPr>
              <a:buFont typeface="Wingdings" panose="05000000000000000000" pitchFamily="2" charset="2"/>
              <a:buChar char="Ø"/>
            </a:pPr>
            <a:r>
              <a:rPr lang="fr-FR" b="1" dirty="0" smtClean="0"/>
              <a:t>Comment les élèves sont informés?</a:t>
            </a:r>
          </a:p>
          <a:p>
            <a:pPr marL="0" indent="0">
              <a:buNone/>
            </a:pPr>
            <a:r>
              <a:rPr lang="fr-FR" dirty="0" smtClean="0"/>
              <a:t>Chaque professeur pourra présenter le RAND comme un nouvel outil </a:t>
            </a:r>
            <a:r>
              <a:rPr lang="fr-FR" dirty="0" err="1" smtClean="0"/>
              <a:t>pégagogique</a:t>
            </a:r>
            <a:r>
              <a:rPr lang="fr-FR" dirty="0" smtClean="0"/>
              <a:t>.</a:t>
            </a:r>
          </a:p>
          <a:p>
            <a:pPr marL="0" indent="0">
              <a:buNone/>
            </a:pPr>
            <a:r>
              <a:rPr lang="fr-FR" dirty="0" smtClean="0"/>
              <a:t>Une charte utilisateur sera soumise à chaque élève lui précisant ses obligations et droits.</a:t>
            </a:r>
          </a:p>
          <a:p>
            <a:pPr marL="0" indent="0">
              <a:buNone/>
            </a:pPr>
            <a:endParaRPr lang="fr-FR" b="1" dirty="0" smtClean="0"/>
          </a:p>
          <a:p>
            <a:pPr marL="0" indent="0">
              <a:buNone/>
            </a:pPr>
            <a:endParaRPr lang="fr-FR" b="1" dirty="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421502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05732"/>
          </a:xfrm>
        </p:spPr>
        <p:txBody>
          <a:bodyPr/>
          <a:lstStyle/>
          <a:p>
            <a:r>
              <a:rPr lang="fr-FR" dirty="0" smtClean="0"/>
              <a:t>2-ENJEUX DU RESEAU</a:t>
            </a:r>
            <a:endParaRPr lang="fr-FR" dirty="0"/>
          </a:p>
        </p:txBody>
      </p:sp>
      <p:sp>
        <p:nvSpPr>
          <p:cNvPr id="3" name="Espace réservé du contenu 2"/>
          <p:cNvSpPr>
            <a:spLocks noGrp="1"/>
          </p:cNvSpPr>
          <p:nvPr>
            <p:ph idx="1"/>
          </p:nvPr>
        </p:nvSpPr>
        <p:spPr>
          <a:xfrm>
            <a:off x="446746" y="1415332"/>
            <a:ext cx="8596668" cy="4329165"/>
          </a:xfrm>
        </p:spPr>
        <p:txBody>
          <a:bodyPr>
            <a:normAutofit fontScale="92500" lnSpcReduction="10000"/>
          </a:bodyPr>
          <a:lstStyle/>
          <a:p>
            <a:pPr marL="0" indent="0">
              <a:buNone/>
            </a:pPr>
            <a:r>
              <a:rPr lang="fr-FR" b="1" dirty="0" smtClean="0"/>
              <a:t>1/ Pour </a:t>
            </a:r>
            <a:r>
              <a:rPr lang="fr-FR" b="1" dirty="0"/>
              <a:t>les conservatoires et les écoles de musiques </a:t>
            </a:r>
            <a:endParaRPr lang="fr-FR" b="1" dirty="0" smtClean="0"/>
          </a:p>
          <a:p>
            <a:pPr marL="0" indent="0">
              <a:buNone/>
            </a:pPr>
            <a:endParaRPr lang="fr-FR" b="1" dirty="0" smtClean="0"/>
          </a:p>
          <a:p>
            <a:r>
              <a:rPr lang="fr-FR" dirty="0" smtClean="0"/>
              <a:t>Communiquer </a:t>
            </a:r>
            <a:r>
              <a:rPr lang="fr-FR" dirty="0"/>
              <a:t>sur l’établissement : en présenter les différentes missions </a:t>
            </a:r>
          </a:p>
          <a:p>
            <a:pPr marL="0" indent="0">
              <a:buNone/>
            </a:pPr>
            <a:r>
              <a:rPr lang="fr-FR" dirty="0"/>
              <a:t> </a:t>
            </a:r>
          </a:p>
          <a:p>
            <a:pPr lvl="0"/>
            <a:r>
              <a:rPr lang="fr-FR" dirty="0"/>
              <a:t>Être plus lisible et développer ainsi l’attractivité de l’établissement</a:t>
            </a:r>
          </a:p>
          <a:p>
            <a:endParaRPr lang="fr-FR" dirty="0"/>
          </a:p>
          <a:p>
            <a:pPr lvl="0"/>
            <a:r>
              <a:rPr lang="fr-FR" dirty="0"/>
              <a:t>Mutualiser les ressources pédagogiques et artistiques avec les établissements </a:t>
            </a:r>
            <a:r>
              <a:rPr lang="fr-FR" dirty="0" smtClean="0"/>
              <a:t>adhérents au </a:t>
            </a:r>
            <a:r>
              <a:rPr lang="fr-FR" dirty="0"/>
              <a:t>RAND </a:t>
            </a:r>
          </a:p>
          <a:p>
            <a:pPr marL="0" indent="0">
              <a:buNone/>
            </a:pPr>
            <a:r>
              <a:rPr lang="fr-FR" dirty="0"/>
              <a:t> </a:t>
            </a:r>
          </a:p>
          <a:p>
            <a:pPr lvl="0"/>
            <a:r>
              <a:rPr lang="fr-FR" dirty="0"/>
              <a:t>Développer un espace collaboratif de travail entre enseignants des différentes structures  </a:t>
            </a:r>
          </a:p>
          <a:p>
            <a:pPr lvl="0"/>
            <a:r>
              <a:rPr lang="fr-FR" dirty="0"/>
              <a:t>Offrir un espace sécurisé aux enseignants et aux élèves pour développer les classes inversées et la différenciation pédagogique </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334369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18268"/>
          </a:xfrm>
        </p:spPr>
        <p:txBody>
          <a:bodyPr>
            <a:normAutofit fontScale="90000"/>
          </a:bodyPr>
          <a:lstStyle/>
          <a:p>
            <a:r>
              <a:rPr lang="fr-FR" dirty="0"/>
              <a:t>ENJEUX </a:t>
            </a:r>
            <a:r>
              <a:rPr lang="fr-FR" dirty="0" smtClean="0"/>
              <a:t>DU RESEAU</a:t>
            </a:r>
            <a:r>
              <a:rPr lang="fr-FR" dirty="0"/>
              <a:t/>
            </a:r>
            <a:br>
              <a:rPr lang="fr-FR" dirty="0"/>
            </a:br>
            <a:endParaRPr lang="fr-FR" dirty="0"/>
          </a:p>
        </p:txBody>
      </p:sp>
      <p:sp>
        <p:nvSpPr>
          <p:cNvPr id="3" name="Espace réservé du contenu 2"/>
          <p:cNvSpPr>
            <a:spLocks noGrp="1"/>
          </p:cNvSpPr>
          <p:nvPr>
            <p:ph idx="1"/>
          </p:nvPr>
        </p:nvSpPr>
        <p:spPr>
          <a:xfrm>
            <a:off x="677334" y="1502797"/>
            <a:ext cx="8596668" cy="4538565"/>
          </a:xfrm>
        </p:spPr>
        <p:txBody>
          <a:bodyPr>
            <a:normAutofit lnSpcReduction="10000"/>
          </a:bodyPr>
          <a:lstStyle/>
          <a:p>
            <a:pPr marL="0" indent="0">
              <a:buNone/>
            </a:pPr>
            <a:r>
              <a:rPr lang="fr-FR" dirty="0"/>
              <a:t> </a:t>
            </a:r>
            <a:r>
              <a:rPr lang="fr-FR" dirty="0" smtClean="0"/>
              <a:t>2/ </a:t>
            </a:r>
            <a:r>
              <a:rPr lang="fr-FR" b="1" dirty="0" smtClean="0"/>
              <a:t>Pour </a:t>
            </a:r>
            <a:r>
              <a:rPr lang="fr-FR" b="1" dirty="0"/>
              <a:t>le </a:t>
            </a:r>
            <a:r>
              <a:rPr lang="fr-FR" b="1" dirty="0" smtClean="0"/>
              <a:t>territoire de </a:t>
            </a:r>
            <a:r>
              <a:rPr lang="fr-FR" b="1" dirty="0"/>
              <a:t>la </a:t>
            </a:r>
            <a:r>
              <a:rPr lang="fr-FR" b="1" dirty="0" smtClean="0"/>
              <a:t>Marne</a:t>
            </a:r>
          </a:p>
          <a:p>
            <a:pPr marL="0" indent="0">
              <a:buNone/>
            </a:pPr>
            <a:endParaRPr lang="fr-FR" dirty="0"/>
          </a:p>
          <a:p>
            <a:pPr lvl="0"/>
            <a:r>
              <a:rPr lang="fr-FR" dirty="0"/>
              <a:t>Renforcer le maillage artistique départemental et accroître les projets artistiques mutualisés</a:t>
            </a:r>
          </a:p>
          <a:p>
            <a:endParaRPr lang="fr-FR" dirty="0"/>
          </a:p>
          <a:p>
            <a:pPr lvl="0"/>
            <a:r>
              <a:rPr lang="fr-FR" dirty="0"/>
              <a:t>Développer les partenariats avec les acteurs culturels du territoire (scènes nationales, festivals, autres…) et bénéficier de leurs ressources artistiques et pédagogiques </a:t>
            </a:r>
          </a:p>
          <a:p>
            <a:pPr marL="0" indent="0">
              <a:buNone/>
            </a:pPr>
            <a:endParaRPr lang="fr-FR" dirty="0"/>
          </a:p>
          <a:p>
            <a:pPr lvl="0"/>
            <a:r>
              <a:rPr lang="fr-FR" dirty="0"/>
              <a:t>Rapprocher les publics éloignés des scènes culturelles du département</a:t>
            </a:r>
          </a:p>
          <a:p>
            <a:pPr marL="0" indent="0">
              <a:buNone/>
            </a:pPr>
            <a:r>
              <a:rPr lang="fr-FR" dirty="0"/>
              <a:t> </a:t>
            </a:r>
          </a:p>
          <a:p>
            <a:pPr lvl="0"/>
            <a:r>
              <a:rPr lang="fr-FR" dirty="0"/>
              <a:t>Promouvoir les actions pédagogiques et artistiques à l’échelle départementale </a:t>
            </a:r>
          </a:p>
          <a:p>
            <a:pPr marL="0" indent="0">
              <a:buNone/>
            </a:pPr>
            <a:r>
              <a:rPr lang="fr-FR" b="1" dirty="0"/>
              <a:t> </a:t>
            </a:r>
            <a:endParaRPr lang="fr-FR" dirty="0"/>
          </a:p>
          <a:p>
            <a:endParaRPr lang="fr-FR" dirty="0"/>
          </a:p>
        </p:txBody>
      </p:sp>
    </p:spTree>
    <p:extLst>
      <p:ext uri="{BB962C8B-B14F-4D97-AF65-F5344CB8AC3E}">
        <p14:creationId xmlns:p14="http://schemas.microsoft.com/office/powerpoint/2010/main" val="3638445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Calendrier prévisionnel</a:t>
            </a:r>
            <a:endParaRPr lang="fr-FR" dirty="0"/>
          </a:p>
        </p:txBody>
      </p:sp>
      <p:sp>
        <p:nvSpPr>
          <p:cNvPr id="3" name="Espace réservé du contenu 2"/>
          <p:cNvSpPr>
            <a:spLocks noGrp="1"/>
          </p:cNvSpPr>
          <p:nvPr>
            <p:ph idx="1"/>
          </p:nvPr>
        </p:nvSpPr>
        <p:spPr>
          <a:xfrm>
            <a:off x="677334" y="2160589"/>
            <a:ext cx="8955616" cy="3880773"/>
          </a:xfrm>
        </p:spPr>
        <p:txBody>
          <a:bodyPr/>
          <a:lstStyle/>
          <a:p>
            <a:r>
              <a:rPr lang="fr-FR" dirty="0" smtClean="0"/>
              <a:t>Désignation du titulaire du Marché du RAND : fin octobre 2021 ( Marché en cours)</a:t>
            </a:r>
          </a:p>
          <a:p>
            <a:r>
              <a:rPr lang="fr-FR" dirty="0" smtClean="0"/>
              <a:t>Formation des référents écoles: fin 2021</a:t>
            </a:r>
          </a:p>
          <a:p>
            <a:r>
              <a:rPr lang="fr-FR" dirty="0" smtClean="0"/>
              <a:t>Lancement du RAND en ligne: 1</a:t>
            </a:r>
            <a:r>
              <a:rPr lang="fr-FR" baseline="30000" dirty="0" smtClean="0"/>
              <a:t>er</a:t>
            </a:r>
            <a:r>
              <a:rPr lang="fr-FR" dirty="0" smtClean="0"/>
              <a:t> trimestre 2022</a:t>
            </a:r>
            <a:endParaRPr lang="fr-FR" dirty="0"/>
          </a:p>
        </p:txBody>
      </p:sp>
    </p:spTree>
    <p:extLst>
      <p:ext uri="{BB962C8B-B14F-4D97-AF65-F5344CB8AC3E}">
        <p14:creationId xmlns:p14="http://schemas.microsoft.com/office/powerpoint/2010/main" val="2179060113"/>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220</TotalTime>
  <Words>289</Words>
  <Application>Microsoft Office PowerPoint</Application>
  <PresentationFormat>Grand écran</PresentationFormat>
  <Paragraphs>74</Paragraphs>
  <Slides>8</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Trebuchet MS</vt:lpstr>
      <vt:lpstr>Wingdings</vt:lpstr>
      <vt:lpstr>Wingdings 3</vt:lpstr>
      <vt:lpstr>Facette</vt:lpstr>
      <vt:lpstr>CRÉATION  DU RÉSEAU ARTISTIQUE NUMÉRIQUE DEPARTEMENTAL DE LA MARNE (RAND)</vt:lpstr>
      <vt:lpstr>Présentation du RAND</vt:lpstr>
      <vt:lpstr>Fonctionnalités principales du RAND</vt:lpstr>
      <vt:lpstr>Présentation PowerPoint</vt:lpstr>
      <vt:lpstr>Le RAND dans mon établissement</vt:lpstr>
      <vt:lpstr>2-ENJEUX DU RESEAU</vt:lpstr>
      <vt:lpstr>ENJEUX DU RESEAU </vt:lpstr>
      <vt:lpstr>Calendrier prévisionnel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CRÉATION  DU RÉSEAU ARTISTIQUE NUMERIQUE DEPARTEMENTAL  DE LA MARNE (RAND)</dc:title>
  <dc:creator>CAMILLERI CECILE</dc:creator>
  <cp:lastModifiedBy>CAMILLERI CECILE</cp:lastModifiedBy>
  <cp:revision>35</cp:revision>
  <cp:lastPrinted>2021-08-27T08:36:34Z</cp:lastPrinted>
  <dcterms:created xsi:type="dcterms:W3CDTF">2021-08-26T14:01:52Z</dcterms:created>
  <dcterms:modified xsi:type="dcterms:W3CDTF">2021-08-27T09:19:54Z</dcterms:modified>
</cp:coreProperties>
</file>